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6" r:id="rId4"/>
    <p:sldId id="259" r:id="rId5"/>
    <p:sldId id="260" r:id="rId6"/>
    <p:sldId id="267" r:id="rId7"/>
    <p:sldId id="268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hneBpzt5eMhbS07TTsnrEw==" hashData="Z3BWmMobtPuXGZ03Ov0broDlkuc="/>
  <p:extLst>
    <p:ext uri="{521415D9-36F7-43E2-AB2F-B90AF26B5E84}">
      <p14:sectionLst xmlns:p14="http://schemas.microsoft.com/office/powerpoint/2010/main">
        <p14:section name="Default Section" id="{4676B003-DAF1-0D4D-9559-E3F8334CFD02}">
          <p14:sldIdLst>
            <p14:sldId id="256"/>
            <p14:sldId id="258"/>
            <p14:sldId id="266"/>
            <p14:sldId id="259"/>
          </p14:sldIdLst>
        </p14:section>
        <p14:section name="Untitled Section" id="{3BEABD93-4463-734D-A06D-B95B7D4AF7A8}">
          <p14:sldIdLst>
            <p14:sldId id="260"/>
            <p14:sldId id="267"/>
            <p14:sldId id="268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1896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AD837B-FBCA-6A47-9A73-D8E7241BC30D}" type="doc">
      <dgm:prSet loTypeId="urn:microsoft.com/office/officeart/2005/8/layout/radial5" loCatId="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EF55423-F22F-2D46-92AE-43BA2EF25384}">
      <dgm:prSet phldrT="[Text]" phldr="1"/>
      <dgm:spPr/>
      <dgm:t>
        <a:bodyPr/>
        <a:lstStyle/>
        <a:p>
          <a:endParaRPr lang="en-US" dirty="0"/>
        </a:p>
      </dgm:t>
    </dgm:pt>
    <dgm:pt modelId="{222DDB09-6DE7-4740-9E31-F7ECD02DA466}" type="parTrans" cxnId="{6A67FAC8-AF08-1044-9868-D04B1DD61F7C}">
      <dgm:prSet/>
      <dgm:spPr/>
      <dgm:t>
        <a:bodyPr/>
        <a:lstStyle/>
        <a:p>
          <a:endParaRPr lang="en-US"/>
        </a:p>
      </dgm:t>
    </dgm:pt>
    <dgm:pt modelId="{7970EDCC-EBCE-504C-A5BC-4E54C04DCD32}" type="sibTrans" cxnId="{6A67FAC8-AF08-1044-9868-D04B1DD61F7C}">
      <dgm:prSet/>
      <dgm:spPr/>
      <dgm:t>
        <a:bodyPr/>
        <a:lstStyle/>
        <a:p>
          <a:endParaRPr lang="en-US"/>
        </a:p>
      </dgm:t>
    </dgm:pt>
    <dgm:pt modelId="{CE7B62E4-098A-4D42-BFE5-8C099CBFA089}">
      <dgm:prSet phldrT="[Text]"/>
      <dgm:spPr/>
      <dgm:t>
        <a:bodyPr/>
        <a:lstStyle/>
        <a:p>
          <a:r>
            <a:rPr lang="ru-RU" b="1" dirty="0" smtClean="0"/>
            <a:t>Принятие платежей</a:t>
          </a:r>
          <a:endParaRPr lang="en-US" b="1" dirty="0"/>
        </a:p>
      </dgm:t>
    </dgm:pt>
    <dgm:pt modelId="{00FB4C61-5597-634A-85BE-CC17FFFD96AB}" type="parTrans" cxnId="{160BBD78-5219-8D40-9A2A-097664E483BA}">
      <dgm:prSet/>
      <dgm:spPr/>
      <dgm:t>
        <a:bodyPr/>
        <a:lstStyle/>
        <a:p>
          <a:endParaRPr lang="en-US"/>
        </a:p>
      </dgm:t>
    </dgm:pt>
    <dgm:pt modelId="{8F5EBD48-60D1-6942-85D4-492EE8C9FE89}" type="sibTrans" cxnId="{160BBD78-5219-8D40-9A2A-097664E483BA}">
      <dgm:prSet/>
      <dgm:spPr/>
      <dgm:t>
        <a:bodyPr/>
        <a:lstStyle/>
        <a:p>
          <a:endParaRPr lang="en-US"/>
        </a:p>
      </dgm:t>
    </dgm:pt>
    <dgm:pt modelId="{70134FB4-9496-5949-BFF7-AE835DD53D75}">
      <dgm:prSet phldrT="[Text]"/>
      <dgm:spPr/>
      <dgm:t>
        <a:bodyPr/>
        <a:lstStyle/>
        <a:p>
          <a:r>
            <a:rPr lang="ru-RU" b="1" dirty="0" smtClean="0"/>
            <a:t>Управление программой лояльности</a:t>
          </a:r>
          <a:endParaRPr lang="en-US" b="1" dirty="0"/>
        </a:p>
      </dgm:t>
    </dgm:pt>
    <dgm:pt modelId="{968D4E3C-72F7-C244-AB9D-406168296A7F}" type="parTrans" cxnId="{36A039D4-FCBA-5B41-9215-84700F513FA3}">
      <dgm:prSet/>
      <dgm:spPr/>
      <dgm:t>
        <a:bodyPr/>
        <a:lstStyle/>
        <a:p>
          <a:endParaRPr lang="en-US"/>
        </a:p>
      </dgm:t>
    </dgm:pt>
    <dgm:pt modelId="{B8CBE4BD-1872-F24D-B479-7AC99AD9025F}" type="sibTrans" cxnId="{36A039D4-FCBA-5B41-9215-84700F513FA3}">
      <dgm:prSet/>
      <dgm:spPr/>
      <dgm:t>
        <a:bodyPr/>
        <a:lstStyle/>
        <a:p>
          <a:endParaRPr lang="en-US"/>
        </a:p>
      </dgm:t>
    </dgm:pt>
    <dgm:pt modelId="{E3334477-2A61-CF43-AD4F-7C5FA6322246}">
      <dgm:prSet phldrT="[Text]"/>
      <dgm:spPr/>
      <dgm:t>
        <a:bodyPr/>
        <a:lstStyle/>
        <a:p>
          <a:r>
            <a:rPr lang="ru-RU" b="1" dirty="0" smtClean="0"/>
            <a:t>Управление маркетингом</a:t>
          </a:r>
          <a:endParaRPr lang="en-US" b="1" dirty="0"/>
        </a:p>
      </dgm:t>
    </dgm:pt>
    <dgm:pt modelId="{D1D9D799-5AC2-F348-91D0-93C05E3A26F1}" type="parTrans" cxnId="{0A05379C-89E4-6A4F-B6C5-76993506C2D1}">
      <dgm:prSet/>
      <dgm:spPr/>
      <dgm:t>
        <a:bodyPr/>
        <a:lstStyle/>
        <a:p>
          <a:endParaRPr lang="en-US"/>
        </a:p>
      </dgm:t>
    </dgm:pt>
    <dgm:pt modelId="{A03F8F0E-488D-0B4F-B3F4-3C6CD346C6C9}" type="sibTrans" cxnId="{0A05379C-89E4-6A4F-B6C5-76993506C2D1}">
      <dgm:prSet/>
      <dgm:spPr/>
      <dgm:t>
        <a:bodyPr/>
        <a:lstStyle/>
        <a:p>
          <a:endParaRPr lang="en-US"/>
        </a:p>
      </dgm:t>
    </dgm:pt>
    <dgm:pt modelId="{FC1AACA5-9C98-EF45-927E-41665FB7A240}" type="pres">
      <dgm:prSet presAssocID="{35AD837B-FBCA-6A47-9A73-D8E7241BC30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31F79A1-9422-0F4E-8BAF-CD4FBBB9B379}" type="pres">
      <dgm:prSet presAssocID="{EEF55423-F22F-2D46-92AE-43BA2EF25384}" presName="centerShape" presStyleLbl="node0" presStyleIdx="0" presStyleCnt="1" custLinFactNeighborX="-61334" custLinFactNeighborY="-11134"/>
      <dgm:spPr/>
    </dgm:pt>
    <dgm:pt modelId="{DDF3F797-74BE-7E4C-A7AB-14A77652F5DA}" type="pres">
      <dgm:prSet presAssocID="{00FB4C61-5597-634A-85BE-CC17FFFD96AB}" presName="parTrans" presStyleLbl="sibTrans2D1" presStyleIdx="0" presStyleCnt="3"/>
      <dgm:spPr/>
    </dgm:pt>
    <dgm:pt modelId="{5061E0B0-7C7B-1B4B-9AFE-364E61B5AFE4}" type="pres">
      <dgm:prSet presAssocID="{00FB4C61-5597-634A-85BE-CC17FFFD96AB}" presName="connectorText" presStyleLbl="sibTrans2D1" presStyleIdx="0" presStyleCnt="3"/>
      <dgm:spPr/>
    </dgm:pt>
    <dgm:pt modelId="{12A25CB7-6F90-3E4B-A309-8002FCA88A97}" type="pres">
      <dgm:prSet presAssocID="{CE7B62E4-098A-4D42-BFE5-8C099CBFA089}" presName="node" presStyleLbl="node1" presStyleIdx="0" presStyleCnt="3" custRadScaleRad="84902" custRadScaleInc="122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8EC6C1-1DAA-254F-AFB0-6A86073B3FC9}" type="pres">
      <dgm:prSet presAssocID="{968D4E3C-72F7-C244-AB9D-406168296A7F}" presName="parTrans" presStyleLbl="sibTrans2D1" presStyleIdx="1" presStyleCnt="3"/>
      <dgm:spPr/>
    </dgm:pt>
    <dgm:pt modelId="{88A09EC7-074D-FF43-85C1-40821F1DE991}" type="pres">
      <dgm:prSet presAssocID="{968D4E3C-72F7-C244-AB9D-406168296A7F}" presName="connectorText" presStyleLbl="sibTrans2D1" presStyleIdx="1" presStyleCnt="3"/>
      <dgm:spPr/>
    </dgm:pt>
    <dgm:pt modelId="{1D09C6CD-4C9A-2A41-BE7A-FA4EC8CDC090}" type="pres">
      <dgm:prSet presAssocID="{70134FB4-9496-5949-BFF7-AE835DD53D75}" presName="node" presStyleLbl="node1" presStyleIdx="1" presStyleCnt="3" custRadScaleRad="98249" custRadScaleInc="1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326885-D5EB-7046-BF0C-5B6EC70F4FC9}" type="pres">
      <dgm:prSet presAssocID="{D1D9D799-5AC2-F348-91D0-93C05E3A26F1}" presName="parTrans" presStyleLbl="sibTrans2D1" presStyleIdx="2" presStyleCnt="3"/>
      <dgm:spPr/>
    </dgm:pt>
    <dgm:pt modelId="{7EA75707-E8AA-3F41-BFD2-2D595364F5F8}" type="pres">
      <dgm:prSet presAssocID="{D1D9D799-5AC2-F348-91D0-93C05E3A26F1}" presName="connectorText" presStyleLbl="sibTrans2D1" presStyleIdx="2" presStyleCnt="3"/>
      <dgm:spPr/>
    </dgm:pt>
    <dgm:pt modelId="{54935345-F374-6042-B814-CF5215EC5917}" type="pres">
      <dgm:prSet presAssocID="{E3334477-2A61-CF43-AD4F-7C5FA6322246}" presName="node" presStyleLbl="node1" presStyleIdx="2" presStyleCnt="3" custRadScaleRad="133026" custRadScaleInc="261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0F4FAD-2CC2-5240-BD3D-7A62D6BD5C69}" type="presOf" srcId="{EEF55423-F22F-2D46-92AE-43BA2EF25384}" destId="{031F79A1-9422-0F4E-8BAF-CD4FBBB9B379}" srcOrd="0" destOrd="0" presId="urn:microsoft.com/office/officeart/2005/8/layout/radial5"/>
    <dgm:cxn modelId="{73C212B8-6A57-8F46-A875-1CB5C632A8A0}" type="presOf" srcId="{00FB4C61-5597-634A-85BE-CC17FFFD96AB}" destId="{5061E0B0-7C7B-1B4B-9AFE-364E61B5AFE4}" srcOrd="1" destOrd="0" presId="urn:microsoft.com/office/officeart/2005/8/layout/radial5"/>
    <dgm:cxn modelId="{36A039D4-FCBA-5B41-9215-84700F513FA3}" srcId="{EEF55423-F22F-2D46-92AE-43BA2EF25384}" destId="{70134FB4-9496-5949-BFF7-AE835DD53D75}" srcOrd="1" destOrd="0" parTransId="{968D4E3C-72F7-C244-AB9D-406168296A7F}" sibTransId="{B8CBE4BD-1872-F24D-B479-7AC99AD9025F}"/>
    <dgm:cxn modelId="{18CD5417-CC70-494A-95F8-1F9CABAACCE2}" type="presOf" srcId="{35AD837B-FBCA-6A47-9A73-D8E7241BC30D}" destId="{FC1AACA5-9C98-EF45-927E-41665FB7A240}" srcOrd="0" destOrd="0" presId="urn:microsoft.com/office/officeart/2005/8/layout/radial5"/>
    <dgm:cxn modelId="{B7DE4ADC-6125-C743-9AEE-704A20E12F5C}" type="presOf" srcId="{00FB4C61-5597-634A-85BE-CC17FFFD96AB}" destId="{DDF3F797-74BE-7E4C-A7AB-14A77652F5DA}" srcOrd="0" destOrd="0" presId="urn:microsoft.com/office/officeart/2005/8/layout/radial5"/>
    <dgm:cxn modelId="{74013C46-F2BA-FA42-AD85-5C5D7DBC5549}" type="presOf" srcId="{D1D9D799-5AC2-F348-91D0-93C05E3A26F1}" destId="{7EA75707-E8AA-3F41-BFD2-2D595364F5F8}" srcOrd="1" destOrd="0" presId="urn:microsoft.com/office/officeart/2005/8/layout/radial5"/>
    <dgm:cxn modelId="{C407B5CA-C1AB-8E47-B0E7-157A6E26CB97}" type="presOf" srcId="{CE7B62E4-098A-4D42-BFE5-8C099CBFA089}" destId="{12A25CB7-6F90-3E4B-A309-8002FCA88A97}" srcOrd="0" destOrd="0" presId="urn:microsoft.com/office/officeart/2005/8/layout/radial5"/>
    <dgm:cxn modelId="{7502EB88-C392-F94E-8ECE-FE2A77C4AA1B}" type="presOf" srcId="{968D4E3C-72F7-C244-AB9D-406168296A7F}" destId="{88A09EC7-074D-FF43-85C1-40821F1DE991}" srcOrd="1" destOrd="0" presId="urn:microsoft.com/office/officeart/2005/8/layout/radial5"/>
    <dgm:cxn modelId="{0A05379C-89E4-6A4F-B6C5-76993506C2D1}" srcId="{EEF55423-F22F-2D46-92AE-43BA2EF25384}" destId="{E3334477-2A61-CF43-AD4F-7C5FA6322246}" srcOrd="2" destOrd="0" parTransId="{D1D9D799-5AC2-F348-91D0-93C05E3A26F1}" sibTransId="{A03F8F0E-488D-0B4F-B3F4-3C6CD346C6C9}"/>
    <dgm:cxn modelId="{F05D9017-4782-864D-B0D6-E5E1355DB355}" type="presOf" srcId="{D1D9D799-5AC2-F348-91D0-93C05E3A26F1}" destId="{29326885-D5EB-7046-BF0C-5B6EC70F4FC9}" srcOrd="0" destOrd="0" presId="urn:microsoft.com/office/officeart/2005/8/layout/radial5"/>
    <dgm:cxn modelId="{885BE590-B183-384A-8B68-27B72F11B0D6}" type="presOf" srcId="{70134FB4-9496-5949-BFF7-AE835DD53D75}" destId="{1D09C6CD-4C9A-2A41-BE7A-FA4EC8CDC090}" srcOrd="0" destOrd="0" presId="urn:microsoft.com/office/officeart/2005/8/layout/radial5"/>
    <dgm:cxn modelId="{4C6E2BCD-9A8D-F642-8EFC-2D889A45E19F}" type="presOf" srcId="{968D4E3C-72F7-C244-AB9D-406168296A7F}" destId="{528EC6C1-1DAA-254F-AFB0-6A86073B3FC9}" srcOrd="0" destOrd="0" presId="urn:microsoft.com/office/officeart/2005/8/layout/radial5"/>
    <dgm:cxn modelId="{6A67FAC8-AF08-1044-9868-D04B1DD61F7C}" srcId="{35AD837B-FBCA-6A47-9A73-D8E7241BC30D}" destId="{EEF55423-F22F-2D46-92AE-43BA2EF25384}" srcOrd="0" destOrd="0" parTransId="{222DDB09-6DE7-4740-9E31-F7ECD02DA466}" sibTransId="{7970EDCC-EBCE-504C-A5BC-4E54C04DCD32}"/>
    <dgm:cxn modelId="{6D14E4D3-86BF-B94D-B624-5743C76F069B}" type="presOf" srcId="{E3334477-2A61-CF43-AD4F-7C5FA6322246}" destId="{54935345-F374-6042-B814-CF5215EC5917}" srcOrd="0" destOrd="0" presId="urn:microsoft.com/office/officeart/2005/8/layout/radial5"/>
    <dgm:cxn modelId="{160BBD78-5219-8D40-9A2A-097664E483BA}" srcId="{EEF55423-F22F-2D46-92AE-43BA2EF25384}" destId="{CE7B62E4-098A-4D42-BFE5-8C099CBFA089}" srcOrd="0" destOrd="0" parTransId="{00FB4C61-5597-634A-85BE-CC17FFFD96AB}" sibTransId="{8F5EBD48-60D1-6942-85D4-492EE8C9FE89}"/>
    <dgm:cxn modelId="{9902C8BF-80D4-4D40-8812-836E6ED58977}" type="presParOf" srcId="{FC1AACA5-9C98-EF45-927E-41665FB7A240}" destId="{031F79A1-9422-0F4E-8BAF-CD4FBBB9B379}" srcOrd="0" destOrd="0" presId="urn:microsoft.com/office/officeart/2005/8/layout/radial5"/>
    <dgm:cxn modelId="{DEBC0EC1-E28E-D04D-9D44-4D5544F7171D}" type="presParOf" srcId="{FC1AACA5-9C98-EF45-927E-41665FB7A240}" destId="{DDF3F797-74BE-7E4C-A7AB-14A77652F5DA}" srcOrd="1" destOrd="0" presId="urn:microsoft.com/office/officeart/2005/8/layout/radial5"/>
    <dgm:cxn modelId="{ED5484DB-55C1-CB43-80FD-9B4C413870C2}" type="presParOf" srcId="{DDF3F797-74BE-7E4C-A7AB-14A77652F5DA}" destId="{5061E0B0-7C7B-1B4B-9AFE-364E61B5AFE4}" srcOrd="0" destOrd="0" presId="urn:microsoft.com/office/officeart/2005/8/layout/radial5"/>
    <dgm:cxn modelId="{71E17633-5583-E64E-B7D1-B98A49D07061}" type="presParOf" srcId="{FC1AACA5-9C98-EF45-927E-41665FB7A240}" destId="{12A25CB7-6F90-3E4B-A309-8002FCA88A97}" srcOrd="2" destOrd="0" presId="urn:microsoft.com/office/officeart/2005/8/layout/radial5"/>
    <dgm:cxn modelId="{A4575ACB-D651-F04F-8DC2-AAE9015B2F88}" type="presParOf" srcId="{FC1AACA5-9C98-EF45-927E-41665FB7A240}" destId="{528EC6C1-1DAA-254F-AFB0-6A86073B3FC9}" srcOrd="3" destOrd="0" presId="urn:microsoft.com/office/officeart/2005/8/layout/radial5"/>
    <dgm:cxn modelId="{6BF5233C-E7FB-0047-98E9-DB151234106F}" type="presParOf" srcId="{528EC6C1-1DAA-254F-AFB0-6A86073B3FC9}" destId="{88A09EC7-074D-FF43-85C1-40821F1DE991}" srcOrd="0" destOrd="0" presId="urn:microsoft.com/office/officeart/2005/8/layout/radial5"/>
    <dgm:cxn modelId="{3A134EE4-081B-9844-8CD0-ABCDEC2FAE0E}" type="presParOf" srcId="{FC1AACA5-9C98-EF45-927E-41665FB7A240}" destId="{1D09C6CD-4C9A-2A41-BE7A-FA4EC8CDC090}" srcOrd="4" destOrd="0" presId="urn:microsoft.com/office/officeart/2005/8/layout/radial5"/>
    <dgm:cxn modelId="{A36FE5FE-4AF1-E847-A0CF-2666869B54FF}" type="presParOf" srcId="{FC1AACA5-9C98-EF45-927E-41665FB7A240}" destId="{29326885-D5EB-7046-BF0C-5B6EC70F4FC9}" srcOrd="5" destOrd="0" presId="urn:microsoft.com/office/officeart/2005/8/layout/radial5"/>
    <dgm:cxn modelId="{D083D956-C445-5C41-81B1-99DE33345ED2}" type="presParOf" srcId="{29326885-D5EB-7046-BF0C-5B6EC70F4FC9}" destId="{7EA75707-E8AA-3F41-BFD2-2D595364F5F8}" srcOrd="0" destOrd="0" presId="urn:microsoft.com/office/officeart/2005/8/layout/radial5"/>
    <dgm:cxn modelId="{20EF672F-0D86-8049-BC72-EA99C964DACD}" type="presParOf" srcId="{FC1AACA5-9C98-EF45-927E-41665FB7A240}" destId="{54935345-F374-6042-B814-CF5215EC5917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F79A1-9422-0F4E-8BAF-CD4FBBB9B379}">
      <dsp:nvSpPr>
        <dsp:cNvPr id="0" name=""/>
        <dsp:cNvSpPr/>
      </dsp:nvSpPr>
      <dsp:spPr>
        <a:xfrm>
          <a:off x="631832" y="1910960"/>
          <a:ext cx="1752625" cy="17526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/>
        </a:p>
      </dsp:txBody>
      <dsp:txXfrm>
        <a:off x="888498" y="2167626"/>
        <a:ext cx="1239293" cy="1239293"/>
      </dsp:txXfrm>
    </dsp:sp>
    <dsp:sp modelId="{DDF3F797-74BE-7E4C-A7AB-14A77652F5DA}">
      <dsp:nvSpPr>
        <dsp:cNvPr id="0" name=""/>
        <dsp:cNvSpPr/>
      </dsp:nvSpPr>
      <dsp:spPr>
        <a:xfrm rot="21569892">
          <a:off x="3101482" y="2467806"/>
          <a:ext cx="1727604" cy="595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101485" y="2587767"/>
        <a:ext cx="1548836" cy="357536"/>
      </dsp:txXfrm>
    </dsp:sp>
    <dsp:sp modelId="{12A25CB7-6F90-3E4B-A309-8002FCA88A97}">
      <dsp:nvSpPr>
        <dsp:cNvPr id="0" name=""/>
        <dsp:cNvSpPr/>
      </dsp:nvSpPr>
      <dsp:spPr>
        <a:xfrm>
          <a:off x="5643896" y="1867063"/>
          <a:ext cx="1752625" cy="17526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Принятие платежей</a:t>
          </a:r>
          <a:endParaRPr lang="en-US" sz="1600" b="1" kern="1200" dirty="0"/>
        </a:p>
      </dsp:txBody>
      <dsp:txXfrm>
        <a:off x="5900562" y="2123729"/>
        <a:ext cx="1239293" cy="1239293"/>
      </dsp:txXfrm>
    </dsp:sp>
    <dsp:sp modelId="{528EC6C1-1DAA-254F-AFB0-6A86073B3FC9}">
      <dsp:nvSpPr>
        <dsp:cNvPr id="0" name=""/>
        <dsp:cNvSpPr/>
      </dsp:nvSpPr>
      <dsp:spPr>
        <a:xfrm rot="1154918">
          <a:off x="3036988" y="3359726"/>
          <a:ext cx="1927579" cy="595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041985" y="3449437"/>
        <a:ext cx="1748811" cy="357536"/>
      </dsp:txXfrm>
    </dsp:sp>
    <dsp:sp modelId="{1D09C6CD-4C9A-2A41-BE7A-FA4EC8CDC090}">
      <dsp:nvSpPr>
        <dsp:cNvPr id="0" name=""/>
        <dsp:cNvSpPr/>
      </dsp:nvSpPr>
      <dsp:spPr>
        <a:xfrm>
          <a:off x="5720107" y="3687728"/>
          <a:ext cx="1752625" cy="1752625"/>
        </a:xfrm>
        <a:prstGeom prst="ellipse">
          <a:avLst/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Управление программой лояльности</a:t>
          </a:r>
          <a:endParaRPr lang="en-US" sz="1600" b="1" kern="1200" dirty="0"/>
        </a:p>
      </dsp:txBody>
      <dsp:txXfrm>
        <a:off x="5976773" y="3944394"/>
        <a:ext cx="1239293" cy="1239293"/>
      </dsp:txXfrm>
    </dsp:sp>
    <dsp:sp modelId="{29326885-D5EB-7046-BF0C-5B6EC70F4FC9}">
      <dsp:nvSpPr>
        <dsp:cNvPr id="0" name=""/>
        <dsp:cNvSpPr/>
      </dsp:nvSpPr>
      <dsp:spPr>
        <a:xfrm rot="20335984">
          <a:off x="2994356" y="1553061"/>
          <a:ext cx="1888706" cy="595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000330" y="1704369"/>
        <a:ext cx="1709938" cy="357536"/>
      </dsp:txXfrm>
    </dsp:sp>
    <dsp:sp modelId="{54935345-F374-6042-B814-CF5215EC5917}">
      <dsp:nvSpPr>
        <dsp:cNvPr id="0" name=""/>
        <dsp:cNvSpPr/>
      </dsp:nvSpPr>
      <dsp:spPr>
        <a:xfrm>
          <a:off x="5592723" y="0"/>
          <a:ext cx="1752625" cy="1752625"/>
        </a:xfrm>
        <a:prstGeom prst="ellipse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Управление маркетингом</a:t>
          </a:r>
          <a:endParaRPr lang="en-US" sz="1600" b="1" kern="1200" dirty="0"/>
        </a:p>
      </dsp:txBody>
      <dsp:txXfrm>
        <a:off x="5849389" y="256666"/>
        <a:ext cx="1239293" cy="1239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7345-856D-2E4A-87BD-BC16050B8372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2113-CE94-924D-8296-A15A3ABE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15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7345-856D-2E4A-87BD-BC16050B8372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2113-CE94-924D-8296-A15A3ABE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89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7345-856D-2E4A-87BD-BC16050B8372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2113-CE94-924D-8296-A15A3ABE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3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7345-856D-2E4A-87BD-BC16050B8372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2113-CE94-924D-8296-A15A3ABE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61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7345-856D-2E4A-87BD-BC16050B8372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2113-CE94-924D-8296-A15A3ABE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4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7345-856D-2E4A-87BD-BC16050B8372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2113-CE94-924D-8296-A15A3ABE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7345-856D-2E4A-87BD-BC16050B8372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2113-CE94-924D-8296-A15A3ABE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95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7345-856D-2E4A-87BD-BC16050B8372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2113-CE94-924D-8296-A15A3ABE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48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7345-856D-2E4A-87BD-BC16050B8372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2113-CE94-924D-8296-A15A3ABE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25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7345-856D-2E4A-87BD-BC16050B8372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2113-CE94-924D-8296-A15A3ABE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1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7345-856D-2E4A-87BD-BC16050B8372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2113-CE94-924D-8296-A15A3ABE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bg1"/>
            </a:gs>
            <a:gs pos="100000">
              <a:srgbClr val="000000"/>
            </a:gs>
            <a:gs pos="94000">
              <a:schemeClr val="accent6">
                <a:lumMod val="75000"/>
              </a:schemeClr>
            </a:gs>
            <a:gs pos="97000">
              <a:schemeClr val="accent6">
                <a:lumMod val="75000"/>
              </a:schemeClr>
            </a:gs>
            <a:gs pos="98000">
              <a:schemeClr val="accent6">
                <a:lumMod val="75000"/>
              </a:schemeClr>
            </a:gs>
            <a:gs pos="99000">
              <a:schemeClr val="accent6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17345-856D-2E4A-87BD-BC16050B8372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MittenPay.com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Yuliya Sychikova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66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1" Type="http://schemas.microsoft.com/office/2007/relationships/hdphoto" Target="../media/hdphoto2.wdp"/><Relationship Id="rId12" Type="http://schemas.openxmlformats.org/officeDocument/2006/relationships/image" Target="../media/image4.png"/><Relationship Id="rId13" Type="http://schemas.openxmlformats.org/officeDocument/2006/relationships/image" Target="../media/image5.png"/><Relationship Id="rId14" Type="http://schemas.microsoft.com/office/2007/relationships/hdphoto" Target="../media/hdphoto3.wdp"/><Relationship Id="rId1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microsoft.com/office/2007/relationships/hdphoto" Target="../media/hdphoto1.wdp"/><Relationship Id="rId10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4.png"/><Relationship Id="rId5" Type="http://schemas.openxmlformats.org/officeDocument/2006/relationships/image" Target="../media/image9.jpg"/><Relationship Id="rId6" Type="http://schemas.openxmlformats.org/officeDocument/2006/relationships/image" Target="../media/image10.png"/><Relationship Id="rId7" Type="http://schemas.openxmlformats.org/officeDocument/2006/relationships/image" Target="../media/image8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microsoft.com/office/2007/relationships/hdphoto" Target="../media/hdphoto5.wdp"/><Relationship Id="rId7" Type="http://schemas.openxmlformats.org/officeDocument/2006/relationships/image" Target="../media/image16.jpeg"/><Relationship Id="rId8" Type="http://schemas.openxmlformats.org/officeDocument/2006/relationships/image" Target="../media/image6.png"/><Relationship Id="rId9" Type="http://schemas.openxmlformats.org/officeDocument/2006/relationships/image" Target="../media/image5.png"/><Relationship Id="rId10" Type="http://schemas.microsoft.com/office/2007/relationships/hdphoto" Target="../media/hdphoto6.wdp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yuliyasychikova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Mitten Pay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Будущее систем </a:t>
            </a:r>
            <a:r>
              <a:rPr lang="en-US" dirty="0" smtClean="0"/>
              <a:t>POS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15487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654475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С </a:t>
            </a:r>
            <a:r>
              <a:rPr lang="en-US" dirty="0" smtClean="0"/>
              <a:t>Mitten </a:t>
            </a:r>
            <a:r>
              <a:rPr lang="ru-RU" dirty="0"/>
              <a:t>п</a:t>
            </a:r>
            <a:r>
              <a:rPr lang="ru-RU" dirty="0" smtClean="0"/>
              <a:t>латежи </a:t>
            </a:r>
            <a:r>
              <a:rPr lang="ru-RU" dirty="0"/>
              <a:t>начинают новые отношения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317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Интегрированное решение </a:t>
            </a:r>
            <a:r>
              <a:rPr lang="ru-RU" dirty="0" smtClean="0"/>
              <a:t>3</a:t>
            </a:r>
            <a:r>
              <a:rPr lang="en-US" dirty="0" smtClean="0"/>
              <a:t>-</a:t>
            </a:r>
            <a:r>
              <a:rPr lang="ru-RU" dirty="0" smtClean="0"/>
              <a:t>в</a:t>
            </a:r>
            <a:r>
              <a:rPr lang="en-US" dirty="0" smtClean="0"/>
              <a:t>-</a:t>
            </a:r>
            <a:r>
              <a:rPr lang="ru-RU" dirty="0" smtClean="0"/>
              <a:t>1 </a:t>
            </a:r>
            <a:r>
              <a:rPr lang="ru-RU" dirty="0" smtClean="0"/>
              <a:t> для среднего и малого бизнеса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8345004"/>
              </p:ext>
            </p:extLst>
          </p:nvPr>
        </p:nvGraphicFramePr>
        <p:xfrm>
          <a:off x="102748" y="1417638"/>
          <a:ext cx="9041252" cy="544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ipad-in-han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849" y="2875571"/>
            <a:ext cx="5095911" cy="3513050"/>
          </a:xfrm>
          <a:prstGeom prst="rect">
            <a:avLst/>
          </a:prstGeom>
        </p:spPr>
      </p:pic>
      <p:pic>
        <p:nvPicPr>
          <p:cNvPr id="6" name="Picture 5" descr="visa-mastercard.jp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14" b="91003" l="5735" r="89606">
                        <a14:foregroundMark x1="17563" y1="32180" x2="17563" y2="32180"/>
                        <a14:foregroundMark x1="74552" y1="23183" x2="74552" y2="231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76" y="3370335"/>
            <a:ext cx="924942" cy="958094"/>
          </a:xfrm>
          <a:prstGeom prst="rect">
            <a:avLst/>
          </a:prstGeom>
        </p:spPr>
      </p:pic>
      <p:pic>
        <p:nvPicPr>
          <p:cNvPr id="7" name="Picture 6" descr="gift card.jpeg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323" y="5713510"/>
            <a:ext cx="925316" cy="764229"/>
          </a:xfrm>
          <a:prstGeom prst="rect">
            <a:avLst/>
          </a:prstGeom>
        </p:spPr>
      </p:pic>
      <p:pic>
        <p:nvPicPr>
          <p:cNvPr id="8" name="Picture 7" descr="qr-code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769" y="4328429"/>
            <a:ext cx="635031" cy="635031"/>
          </a:xfrm>
          <a:prstGeom prst="rect">
            <a:avLst/>
          </a:prstGeom>
        </p:spPr>
      </p:pic>
      <p:pic>
        <p:nvPicPr>
          <p:cNvPr id="10" name="Picture 9" descr="fb.jpe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289" y="1461199"/>
            <a:ext cx="776151" cy="800735"/>
          </a:xfrm>
          <a:prstGeom prst="rect">
            <a:avLst/>
          </a:prstGeom>
        </p:spPr>
      </p:pic>
      <p:pic>
        <p:nvPicPr>
          <p:cNvPr id="12" name="Picture 11" descr="social_google_box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312" y="2198660"/>
            <a:ext cx="659207" cy="65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28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Mitten</a:t>
            </a:r>
            <a:r>
              <a:rPr lang="ru-RU" dirty="0" smtClean="0"/>
              <a:t> </a:t>
            </a:r>
            <a:r>
              <a:rPr lang="en-US" dirty="0" smtClean="0"/>
              <a:t>-</a:t>
            </a:r>
            <a:r>
              <a:rPr lang="ru-RU" dirty="0" smtClean="0"/>
              <a:t> больше</a:t>
            </a:r>
            <a:r>
              <a:rPr lang="en-US" dirty="0"/>
              <a:t>,</a:t>
            </a:r>
            <a:r>
              <a:rPr lang="ru-RU" dirty="0" smtClean="0"/>
              <a:t> чем </a:t>
            </a:r>
            <a:r>
              <a:rPr lang="en-US" dirty="0" smtClean="0"/>
              <a:t>POS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POS</a:t>
            </a:r>
            <a:r>
              <a:rPr lang="ru-RU" b="1" dirty="0" smtClean="0"/>
              <a:t>,</a:t>
            </a:r>
            <a:r>
              <a:rPr lang="en-US" b="1" dirty="0" smtClean="0"/>
              <a:t> </a:t>
            </a:r>
            <a:r>
              <a:rPr lang="ru-RU" b="1" dirty="0" smtClean="0"/>
              <a:t>которая приносит новых клиентов: </a:t>
            </a:r>
          </a:p>
          <a:p>
            <a:pPr lvl="1"/>
            <a:r>
              <a:rPr lang="ru-RU" dirty="0" smtClean="0"/>
              <a:t>Запуск промо акций</a:t>
            </a:r>
          </a:p>
          <a:p>
            <a:pPr lvl="1"/>
            <a:r>
              <a:rPr lang="ru-RU" dirty="0" err="1" smtClean="0"/>
              <a:t>Реферральная</a:t>
            </a:r>
            <a:r>
              <a:rPr lang="ru-RU" dirty="0" smtClean="0"/>
              <a:t> программа</a:t>
            </a:r>
          </a:p>
          <a:p>
            <a:pPr lvl="1"/>
            <a:r>
              <a:rPr lang="en-US" dirty="0" smtClean="0"/>
              <a:t>Email/SMS </a:t>
            </a:r>
            <a:r>
              <a:rPr lang="ru-RU" dirty="0" smtClean="0"/>
              <a:t>маркетинг</a:t>
            </a:r>
          </a:p>
          <a:p>
            <a:r>
              <a:rPr lang="ru-RU" b="1" dirty="0" smtClean="0"/>
              <a:t>Легкость в использовании:</a:t>
            </a:r>
          </a:p>
          <a:p>
            <a:pPr lvl="1"/>
            <a:r>
              <a:rPr lang="ru-RU" dirty="0" smtClean="0"/>
              <a:t>Платежи и база клиентов в облаке </a:t>
            </a:r>
          </a:p>
          <a:p>
            <a:pPr lvl="1"/>
            <a:r>
              <a:rPr lang="ru-RU" dirty="0"/>
              <a:t>С</a:t>
            </a:r>
            <a:r>
              <a:rPr lang="ru-RU" dirty="0" smtClean="0"/>
              <a:t>вод кассы и начисление зарплат</a:t>
            </a:r>
          </a:p>
          <a:p>
            <a:pPr lvl="1"/>
            <a:r>
              <a:rPr lang="ru-RU" dirty="0" smtClean="0"/>
              <a:t>Вся информация о бизнесе в одном месте</a:t>
            </a:r>
          </a:p>
          <a:p>
            <a:r>
              <a:rPr lang="ru-RU" b="1" dirty="0" smtClean="0"/>
              <a:t>Экономия и прозрачность:</a:t>
            </a:r>
          </a:p>
          <a:p>
            <a:pPr lvl="1"/>
            <a:r>
              <a:rPr lang="ru-RU" dirty="0"/>
              <a:t>Д</a:t>
            </a:r>
            <a:r>
              <a:rPr lang="ru-RU" dirty="0" smtClean="0"/>
              <a:t>ешевле </a:t>
            </a:r>
            <a:r>
              <a:rPr lang="ru-RU" dirty="0"/>
              <a:t>и удобнее  стандартных решений </a:t>
            </a:r>
            <a:r>
              <a:rPr lang="en-US" dirty="0" smtClean="0"/>
              <a:t>POS</a:t>
            </a:r>
            <a:endParaRPr lang="ru-RU" dirty="0" smtClean="0"/>
          </a:p>
          <a:p>
            <a:pPr lvl="1"/>
            <a:r>
              <a:rPr lang="ru-RU" dirty="0" smtClean="0"/>
              <a:t>Прозрачная цена (2.75%)</a:t>
            </a:r>
          </a:p>
          <a:p>
            <a:pPr lvl="1"/>
            <a:r>
              <a:rPr lang="ru-RU" dirty="0" smtClean="0"/>
              <a:t>Никаких дополнительных сборов и взносов </a:t>
            </a:r>
            <a:endParaRPr lang="en-US" dirty="0"/>
          </a:p>
          <a:p>
            <a:pPr lvl="1"/>
            <a:endParaRPr lang="ru-RU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373430" y="1559888"/>
            <a:ext cx="4536239" cy="3199033"/>
            <a:chOff x="4373430" y="1559888"/>
            <a:chExt cx="4536239" cy="3199033"/>
          </a:xfrm>
        </p:grpSpPr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4373430" y="1559888"/>
              <a:ext cx="4536239" cy="3199033"/>
              <a:chOff x="1515269" y="311407"/>
              <a:chExt cx="6019800" cy="5920291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515269" y="311407"/>
                <a:ext cx="6019800" cy="5920291"/>
                <a:chOff x="1600200" y="0"/>
                <a:chExt cx="6019800" cy="5920291"/>
              </a:xfrm>
            </p:grpSpPr>
            <p:pic>
              <p:nvPicPr>
                <p:cNvPr id="12" name="Picture 11" descr="Punchey Live - Review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89990"/>
                <a:stretch>
                  <a:fillRect/>
                </a:stretch>
              </p:blipFill>
              <p:spPr>
                <a:xfrm>
                  <a:off x="1600200" y="0"/>
                  <a:ext cx="6016706" cy="685800"/>
                </a:xfrm>
                <a:prstGeom prst="rect">
                  <a:avLst/>
                </a:prstGeom>
                <a:ln w="12700">
                  <a:noFill/>
                </a:ln>
              </p:spPr>
            </p:pic>
            <p:pic>
              <p:nvPicPr>
                <p:cNvPr id="13" name="Picture 12" descr="payments.png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435"/>
                <a:stretch/>
              </p:blipFill>
              <p:spPr>
                <a:xfrm>
                  <a:off x="1600200" y="361574"/>
                  <a:ext cx="6019800" cy="5558717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  <p:pic>
            <p:nvPicPr>
              <p:cNvPr id="10" name="Picture 9" descr="payments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461" t="86069" r="26754" b="8966"/>
              <a:stretch/>
            </p:blipFill>
            <p:spPr>
              <a:xfrm>
                <a:off x="4562856" y="2829625"/>
                <a:ext cx="1371601" cy="304801"/>
              </a:xfrm>
              <a:prstGeom prst="rect">
                <a:avLst/>
              </a:prstGeom>
              <a:ln w="12700">
                <a:noFill/>
              </a:ln>
            </p:spPr>
          </p:pic>
          <p:pic>
            <p:nvPicPr>
              <p:cNvPr id="11" name="Picture 10" descr="payments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461" t="86069" r="26754" b="8966"/>
              <a:stretch/>
            </p:blipFill>
            <p:spPr>
              <a:xfrm>
                <a:off x="4572000" y="3611880"/>
                <a:ext cx="1371601" cy="304801"/>
              </a:xfrm>
              <a:prstGeom prst="rect">
                <a:avLst/>
              </a:prstGeom>
              <a:ln w="12700">
                <a:noFill/>
              </a:ln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4390427" y="1755265"/>
              <a:ext cx="723573" cy="157554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Mitten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23459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</a:t>
            </a:r>
            <a:r>
              <a:rPr lang="ru-RU" dirty="0" smtClean="0"/>
              <a:t>простых шага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644" y="4595918"/>
            <a:ext cx="1987323" cy="810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Принять платеж </a:t>
            </a:r>
            <a:endParaRPr lang="en-US" sz="2000" dirty="0"/>
          </a:p>
        </p:txBody>
      </p:sp>
      <p:pic>
        <p:nvPicPr>
          <p:cNvPr id="4" name="Picture 3" descr="visa-mastercard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14" b="91003" l="5735" r="89606">
                        <a14:foregroundMark x1="17563" y1="32180" x2="17563" y2="32180"/>
                        <a14:foregroundMark x1="74552" y1="23183" x2="74552" y2="231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23" y="5300968"/>
            <a:ext cx="501031" cy="518989"/>
          </a:xfrm>
          <a:prstGeom prst="rect">
            <a:avLst/>
          </a:prstGeom>
        </p:spPr>
      </p:pic>
      <p:pic>
        <p:nvPicPr>
          <p:cNvPr id="5" name="Picture 4" descr="qr-cod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28" y="5326016"/>
            <a:ext cx="493941" cy="493941"/>
          </a:xfrm>
          <a:prstGeom prst="rect">
            <a:avLst/>
          </a:prstGeom>
        </p:spPr>
      </p:pic>
      <p:pic>
        <p:nvPicPr>
          <p:cNvPr id="6" name="Picture 5" descr="ukrainian-currency-200-hryvnia-bac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220" y="5346172"/>
            <a:ext cx="892403" cy="47378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695265" y="4592064"/>
            <a:ext cx="2726208" cy="810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Добавить в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en-US" sz="2000" dirty="0" err="1" smtClean="0"/>
              <a:t>MittenLive</a:t>
            </a:r>
            <a:r>
              <a:rPr lang="ru-RU" sz="2000" dirty="0" smtClean="0"/>
              <a:t>, </a:t>
            </a:r>
            <a:r>
              <a:rPr lang="en-US" sz="2000" dirty="0" smtClean="0"/>
              <a:t>cloud CRM</a:t>
            </a:r>
            <a:endParaRPr lang="en-US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421473" y="5043948"/>
            <a:ext cx="3151014" cy="810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960108" y="4592064"/>
            <a:ext cx="2183892" cy="810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2000" dirty="0" smtClean="0"/>
              <a:t>Отправить эл. чек</a:t>
            </a:r>
            <a:endParaRPr lang="en-US" sz="2000" dirty="0"/>
          </a:p>
        </p:txBody>
      </p:sp>
      <p:sp>
        <p:nvSpPr>
          <p:cNvPr id="10" name="Oval 9"/>
          <p:cNvSpPr/>
          <p:nvPr/>
        </p:nvSpPr>
        <p:spPr>
          <a:xfrm>
            <a:off x="134675" y="4595530"/>
            <a:ext cx="510366" cy="522769"/>
          </a:xfrm>
          <a:prstGeom prst="ellipse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1.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408186" y="4635842"/>
            <a:ext cx="510366" cy="522769"/>
          </a:xfrm>
          <a:prstGeom prst="ellipse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  <a:r>
              <a:rPr lang="ru-RU" dirty="0" smtClean="0"/>
              <a:t>.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184899" y="4595530"/>
            <a:ext cx="510366" cy="522769"/>
          </a:xfrm>
          <a:prstGeom prst="ellipse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18" name="Picture 17" descr="cube-ipad-regist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2" y="2015577"/>
            <a:ext cx="2902375" cy="1920338"/>
          </a:xfrm>
          <a:prstGeom prst="rect">
            <a:avLst/>
          </a:prstGeom>
        </p:spPr>
      </p:pic>
      <p:pic>
        <p:nvPicPr>
          <p:cNvPr id="20" name="Picture 19" descr="payments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7" b="9435"/>
          <a:stretch/>
        </p:blipFill>
        <p:spPr>
          <a:xfrm>
            <a:off x="3213099" y="2063273"/>
            <a:ext cx="3055925" cy="187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Content Placeholder 8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015" r="-46015"/>
          <a:stretch>
            <a:fillRect/>
          </a:stretch>
        </p:blipFill>
        <p:spPr>
          <a:xfrm>
            <a:off x="6208550" y="1417638"/>
            <a:ext cx="3342926" cy="3021692"/>
          </a:xfrm>
          <a:prstGeom prst="rect">
            <a:avLst/>
          </a:prstGeom>
        </p:spPr>
      </p:pic>
      <p:pic>
        <p:nvPicPr>
          <p:cNvPr id="23" name="Picture 22" descr="Screen Shot 2013-10-28 at 1.37.02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162705"/>
            <a:ext cx="431800" cy="2921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66475" y="5962843"/>
            <a:ext cx="2404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Приложение работает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на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iPad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80520" y="5968028"/>
            <a:ext cx="292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rgbClr val="7F7F7F"/>
                </a:solidFill>
              </a:rPr>
              <a:t>Поддерживайте </a:t>
            </a:r>
            <a:r>
              <a:rPr lang="ru-RU" dirty="0" smtClean="0">
                <a:solidFill>
                  <a:srgbClr val="7F7F7F"/>
                </a:solidFill>
              </a:rPr>
              <a:t>общения с вашими клиентами</a:t>
            </a:r>
            <a:endParaRPr lang="ru-RU" dirty="0" smtClean="0">
              <a:solidFill>
                <a:srgbClr val="7F7F7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39622" y="5959180"/>
            <a:ext cx="292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srgbClr val="7F7F7F"/>
                </a:solidFill>
              </a:rPr>
              <a:t>Email </a:t>
            </a:r>
            <a:r>
              <a:rPr lang="ru-RU" dirty="0" smtClean="0">
                <a:solidFill>
                  <a:srgbClr val="7F7F7F"/>
                </a:solidFill>
              </a:rPr>
              <a:t>и </a:t>
            </a:r>
            <a:r>
              <a:rPr lang="en-US" dirty="0" smtClean="0">
                <a:solidFill>
                  <a:srgbClr val="7F7F7F"/>
                </a:solidFill>
              </a:rPr>
              <a:t>SMS</a:t>
            </a:r>
            <a:r>
              <a:rPr lang="ru-RU" dirty="0" smtClean="0">
                <a:solidFill>
                  <a:srgbClr val="7F7F7F"/>
                </a:solidFill>
              </a:rPr>
              <a:t> счет</a:t>
            </a:r>
            <a:r>
              <a:rPr lang="en-US" dirty="0" smtClean="0">
                <a:solidFill>
                  <a:srgbClr val="7F7F7F"/>
                </a:solidFill>
              </a:rPr>
              <a:t> </a:t>
            </a:r>
            <a:endParaRPr lang="ru-RU" dirty="0" smtClean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7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Электронный чек </a:t>
            </a:r>
            <a:r>
              <a:rPr lang="en-US" dirty="0" smtClean="0"/>
              <a:t>-</a:t>
            </a:r>
            <a:r>
              <a:rPr lang="ru-RU" dirty="0" smtClean="0"/>
              <a:t> новый инструмент маркетинга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Э</a:t>
            </a:r>
            <a:r>
              <a:rPr lang="en-US" dirty="0" err="1"/>
              <a:t>лектронный</a:t>
            </a:r>
            <a:r>
              <a:rPr lang="en-US" dirty="0"/>
              <a:t> </a:t>
            </a:r>
            <a:r>
              <a:rPr lang="en-US" dirty="0" err="1"/>
              <a:t>счет</a:t>
            </a:r>
            <a:r>
              <a:rPr lang="en-US" dirty="0"/>
              <a:t> </a:t>
            </a:r>
            <a:r>
              <a:rPr lang="en-US" dirty="0" err="1"/>
              <a:t>позволяет</a:t>
            </a:r>
            <a:r>
              <a:rPr lang="en-US" dirty="0"/>
              <a:t>: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lvl="0">
              <a:buFont typeface="Wingdings" charset="2"/>
              <a:buChar char="ü"/>
            </a:pPr>
            <a:r>
              <a:rPr lang="en-US" dirty="0" err="1" smtClean="0"/>
              <a:t>Приятно</a:t>
            </a:r>
            <a:r>
              <a:rPr lang="en-US" dirty="0" smtClean="0"/>
              <a:t> </a:t>
            </a:r>
            <a:r>
              <a:rPr lang="en-US" dirty="0" err="1"/>
              <a:t>удивить</a:t>
            </a:r>
            <a:r>
              <a:rPr lang="en-US" dirty="0"/>
              <a:t> </a:t>
            </a:r>
            <a:r>
              <a:rPr lang="en-US" dirty="0" err="1"/>
              <a:t>клиента</a:t>
            </a:r>
            <a:endParaRPr lang="en-US" dirty="0"/>
          </a:p>
          <a:p>
            <a:pPr lvl="0">
              <a:buFont typeface="Wingdings" charset="2"/>
              <a:buChar char="ü"/>
            </a:pPr>
            <a:r>
              <a:rPr lang="en-US" dirty="0" err="1"/>
              <a:t>Узнать</a:t>
            </a:r>
            <a:r>
              <a:rPr lang="en-US" dirty="0"/>
              <a:t> </a:t>
            </a:r>
            <a:r>
              <a:rPr lang="en-US" dirty="0" smtClean="0"/>
              <a:t>email </a:t>
            </a:r>
            <a:r>
              <a:rPr lang="ru-RU" dirty="0" smtClean="0"/>
              <a:t>и </a:t>
            </a:r>
            <a:r>
              <a:rPr lang="en-US" dirty="0" err="1" smtClean="0"/>
              <a:t>телефон</a:t>
            </a:r>
            <a:r>
              <a:rPr lang="en-US" dirty="0" smtClean="0"/>
              <a:t> </a:t>
            </a:r>
            <a:r>
              <a:rPr lang="en-US" dirty="0" err="1"/>
              <a:t>клиента</a:t>
            </a:r>
            <a:r>
              <a:rPr lang="en-US" dirty="0"/>
              <a:t> </a:t>
            </a:r>
          </a:p>
          <a:p>
            <a:pPr lvl="0">
              <a:buFont typeface="Wingdings" charset="2"/>
              <a:buChar char="ü"/>
            </a:pPr>
            <a:r>
              <a:rPr lang="en-US" dirty="0" err="1"/>
              <a:t>Получить</a:t>
            </a:r>
            <a:r>
              <a:rPr lang="en-US" dirty="0"/>
              <a:t> </a:t>
            </a:r>
            <a:r>
              <a:rPr lang="en-US" dirty="0" err="1"/>
              <a:t>отзыв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клиента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распространить</a:t>
            </a:r>
            <a:r>
              <a:rPr lang="en-US" dirty="0"/>
              <a:t> </a:t>
            </a:r>
            <a:r>
              <a:rPr lang="en-US" dirty="0" err="1" smtClean="0"/>
              <a:t>хороши</a:t>
            </a:r>
            <a:r>
              <a:rPr lang="ru-RU" dirty="0" smtClean="0"/>
              <a:t>е</a:t>
            </a:r>
            <a:r>
              <a:rPr lang="en-US" dirty="0" smtClean="0"/>
              <a:t> </a:t>
            </a:r>
            <a:r>
              <a:rPr lang="en-US" dirty="0" err="1" smtClean="0"/>
              <a:t>отзыв</a:t>
            </a:r>
            <a:r>
              <a:rPr lang="ru-RU" dirty="0" smtClean="0"/>
              <a:t>ы</a:t>
            </a:r>
            <a:r>
              <a:rPr lang="en-US" dirty="0" smtClean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всем</a:t>
            </a:r>
            <a:r>
              <a:rPr lang="en-US" dirty="0"/>
              <a:t> </a:t>
            </a:r>
            <a:r>
              <a:rPr lang="en-US" dirty="0" err="1"/>
              <a:t>соц</a:t>
            </a:r>
            <a:r>
              <a:rPr lang="en-US" dirty="0"/>
              <a:t>. </a:t>
            </a:r>
            <a:r>
              <a:rPr lang="en-US" dirty="0" err="1"/>
              <a:t>сетям</a:t>
            </a:r>
            <a:r>
              <a:rPr lang="en-US" dirty="0"/>
              <a:t> 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поисковикам</a:t>
            </a:r>
            <a:endParaRPr lang="en-US" dirty="0"/>
          </a:p>
          <a:p>
            <a:pPr lvl="0">
              <a:buFont typeface="Wingdings" charset="2"/>
              <a:buChar char="ü"/>
            </a:pPr>
            <a:r>
              <a:rPr lang="en-US" dirty="0" err="1"/>
              <a:t>Послать</a:t>
            </a:r>
            <a:r>
              <a:rPr lang="en-US" dirty="0"/>
              <a:t> </a:t>
            </a:r>
            <a:r>
              <a:rPr lang="en-US" dirty="0" err="1"/>
              <a:t>клиенту</a:t>
            </a:r>
            <a:r>
              <a:rPr lang="en-US" dirty="0"/>
              <a:t> </a:t>
            </a:r>
            <a:r>
              <a:rPr lang="en-US" dirty="0" err="1"/>
              <a:t>подарок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скидку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заманить</a:t>
            </a:r>
            <a:r>
              <a:rPr lang="en-US" dirty="0"/>
              <a:t> </a:t>
            </a:r>
            <a:r>
              <a:rPr lang="en-US" dirty="0" err="1"/>
              <a:t>его</a:t>
            </a:r>
            <a:r>
              <a:rPr lang="en-US" dirty="0"/>
              <a:t> </a:t>
            </a:r>
            <a:r>
              <a:rPr lang="en-US" dirty="0" err="1"/>
              <a:t>обратно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 smtClean="0"/>
              <a:t>бизнес</a:t>
            </a:r>
            <a:endParaRPr lang="en-US" dirty="0"/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015" r="-46015"/>
          <a:stretch>
            <a:fillRect/>
          </a:stretch>
        </p:blipFill>
        <p:spPr>
          <a:xfrm>
            <a:off x="607967" y="1658600"/>
            <a:ext cx="4736874" cy="4729105"/>
          </a:xfrm>
          <a:prstGeom prst="rect">
            <a:avLst/>
          </a:prstGeom>
        </p:spPr>
      </p:pic>
      <p:pic>
        <p:nvPicPr>
          <p:cNvPr id="10" name="Picture 9" descr="download (1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89" y="5016156"/>
            <a:ext cx="806889" cy="806889"/>
          </a:xfrm>
          <a:prstGeom prst="rect">
            <a:avLst/>
          </a:prstGeom>
        </p:spPr>
      </p:pic>
      <p:pic>
        <p:nvPicPr>
          <p:cNvPr id="11" name="Picture 10" descr="mapi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12" y="5567205"/>
            <a:ext cx="1214189" cy="1214189"/>
          </a:xfrm>
          <a:prstGeom prst="rect">
            <a:avLst/>
          </a:prstGeom>
        </p:spPr>
      </p:pic>
      <p:pic>
        <p:nvPicPr>
          <p:cNvPr id="12" name="Picture 11" descr="yandex.jpe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" y="2439028"/>
            <a:ext cx="1339478" cy="1004608"/>
          </a:xfrm>
          <a:prstGeom prst="rect">
            <a:avLst/>
          </a:prstGeom>
        </p:spPr>
      </p:pic>
      <p:pic>
        <p:nvPicPr>
          <p:cNvPr id="13" name="Picture 12" descr="download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94" y="4175363"/>
            <a:ext cx="738637" cy="735354"/>
          </a:xfrm>
          <a:prstGeom prst="rect">
            <a:avLst/>
          </a:prstGeom>
        </p:spPr>
      </p:pic>
      <p:pic>
        <p:nvPicPr>
          <p:cNvPr id="14" name="Picture 13" descr="social_google_box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41" y="1766072"/>
            <a:ext cx="769290" cy="769290"/>
          </a:xfrm>
          <a:prstGeom prst="rect">
            <a:avLst/>
          </a:prstGeom>
        </p:spPr>
      </p:pic>
      <p:pic>
        <p:nvPicPr>
          <p:cNvPr id="15" name="Picture 14" descr="fb.jpe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89" y="3250072"/>
            <a:ext cx="871852" cy="89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40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290"/>
            <a:ext cx="3008313" cy="1162050"/>
          </a:xfrm>
        </p:spPr>
        <p:txBody>
          <a:bodyPr>
            <a:noAutofit/>
          </a:bodyPr>
          <a:lstStyle/>
          <a:p>
            <a:r>
              <a:rPr lang="en-US" sz="2400" dirty="0" smtClean="0"/>
              <a:t>Next Generation CRM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lvl="0" indent="-285750">
              <a:buFont typeface="Wingdings" charset="2"/>
              <a:buChar char="ü"/>
            </a:pPr>
            <a:r>
              <a:rPr lang="ru-RU" sz="2000" dirty="0"/>
              <a:t>Интеграция с </a:t>
            </a:r>
            <a:r>
              <a:rPr lang="en-US" sz="2000" dirty="0" err="1"/>
              <a:t>подарочными</a:t>
            </a:r>
            <a:r>
              <a:rPr lang="en-US" sz="2000" dirty="0"/>
              <a:t> </a:t>
            </a:r>
            <a:r>
              <a:rPr lang="en-US" sz="2000" dirty="0" err="1"/>
              <a:t>сертификатами</a:t>
            </a:r>
            <a:r>
              <a:rPr lang="en-US" sz="2000" dirty="0"/>
              <a:t>  </a:t>
            </a:r>
          </a:p>
          <a:p>
            <a:pPr marL="285750" lvl="0" indent="-285750">
              <a:buFont typeface="Wingdings" charset="2"/>
              <a:buChar char="ü"/>
            </a:pPr>
            <a:r>
              <a:rPr lang="en-US" sz="2000" dirty="0" err="1"/>
              <a:t>Запуск</a:t>
            </a:r>
            <a:r>
              <a:rPr lang="en-US" sz="2000" dirty="0"/>
              <a:t> </a:t>
            </a:r>
            <a:r>
              <a:rPr lang="ru-RU" sz="2000" dirty="0" smtClean="0"/>
              <a:t>программ </a:t>
            </a:r>
            <a:r>
              <a:rPr lang="en-US" sz="2000" dirty="0" err="1" smtClean="0"/>
              <a:t>лояльности</a:t>
            </a:r>
            <a:endParaRPr lang="en-US" sz="2000" dirty="0"/>
          </a:p>
          <a:p>
            <a:pPr marL="285750" lvl="0" indent="-285750">
              <a:buFont typeface="Wingdings" charset="2"/>
              <a:buChar char="ü"/>
            </a:pPr>
            <a:r>
              <a:rPr lang="ru-RU" sz="2000" dirty="0"/>
              <a:t>Накопление откликов клиентов, размещение хороших откликов на </a:t>
            </a:r>
            <a:r>
              <a:rPr lang="ru-RU" sz="2000" dirty="0" smtClean="0"/>
              <a:t>сайте </a:t>
            </a:r>
            <a:r>
              <a:rPr lang="ru-RU" sz="2000" dirty="0"/>
              <a:t>и в поисковиках</a:t>
            </a:r>
            <a:endParaRPr lang="en-US" sz="2000" dirty="0"/>
          </a:p>
          <a:p>
            <a:pPr marL="285750" lvl="0" indent="-285750">
              <a:buFont typeface="Wingdings" charset="2"/>
              <a:buChar char="ü"/>
            </a:pPr>
            <a:r>
              <a:rPr lang="ru-RU" sz="2000" dirty="0"/>
              <a:t>Поддержка </a:t>
            </a:r>
            <a:r>
              <a:rPr lang="ru-RU" sz="2000" dirty="0" smtClean="0"/>
              <a:t>общения с клиентами</a:t>
            </a:r>
          </a:p>
          <a:p>
            <a:pPr marL="285750" lvl="0" indent="-285750">
              <a:buFont typeface="Wingdings" charset="2"/>
              <a:buChar char="ü"/>
            </a:pPr>
            <a:r>
              <a:rPr lang="ru-RU" sz="2000" dirty="0" smtClean="0"/>
              <a:t>Автоматическая рассылка напоминаний о приеме </a:t>
            </a:r>
            <a:endParaRPr lang="en-US" sz="2000" dirty="0"/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639468" y="1435100"/>
            <a:ext cx="5379108" cy="3849029"/>
            <a:chOff x="3639468" y="1435100"/>
            <a:chExt cx="5379108" cy="3849029"/>
          </a:xfrm>
        </p:grpSpPr>
        <p:pic>
          <p:nvPicPr>
            <p:cNvPr id="10" name="Picture 9" descr="Reviews_updated_05212013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691"/>
            <a:stretch/>
          </p:blipFill>
          <p:spPr>
            <a:xfrm>
              <a:off x="3639468" y="1435100"/>
              <a:ext cx="5379108" cy="384902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684917" y="1755265"/>
              <a:ext cx="723573" cy="157554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Mitten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14986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MittenPay.com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Yuliya Sychikova</a:t>
            </a:r>
          </a:p>
          <a:p>
            <a:r>
              <a:rPr lang="en-US" dirty="0" smtClean="0"/>
              <a:t>Founder and CEO</a:t>
            </a:r>
          </a:p>
          <a:p>
            <a:r>
              <a:rPr lang="en-US" dirty="0" smtClean="0">
                <a:hlinkClick r:id="rId2"/>
              </a:rPr>
              <a:t>yuliyasychikova@gmail.com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545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218</Words>
  <Application>Microsoft Macintosh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Mitten Pay</vt:lpstr>
      <vt:lpstr>С Mitten платежи начинают новые отношения.</vt:lpstr>
      <vt:lpstr>Интегрированное решение 3-в-1  для среднего и малого бизнеса </vt:lpstr>
      <vt:lpstr>Mitten - больше, чем POS </vt:lpstr>
      <vt:lpstr>3 простых шага</vt:lpstr>
      <vt:lpstr>Электронный чек - новый инструмент маркетинга</vt:lpstr>
      <vt:lpstr>Next Generation CRM</vt:lpstr>
      <vt:lpstr>MittenPay.com  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Yuliya Sychikova</dc:creator>
  <cp:lastModifiedBy>Yuliya Sychikova</cp:lastModifiedBy>
  <cp:revision>17</cp:revision>
  <dcterms:created xsi:type="dcterms:W3CDTF">2013-10-28T10:00:36Z</dcterms:created>
  <dcterms:modified xsi:type="dcterms:W3CDTF">2013-10-28T13:50:11Z</dcterms:modified>
</cp:coreProperties>
</file>